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90" r:id="rId20"/>
    <p:sldId id="291" r:id="rId21"/>
    <p:sldId id="292" r:id="rId22"/>
    <p:sldId id="293" r:id="rId23"/>
    <p:sldId id="294" r:id="rId24"/>
    <p:sldId id="295" r:id="rId25"/>
    <p:sldId id="296" r:id="rId2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ropbox\Moji%20dokumenti\Knjiga%20-%20mjerenje%20uspje&#353;nosti\Izra&#269;un%20pokazatelj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erica%20Budimir\Dropbox\Moji%20dokumenti\Knjiga%20-%20mjerenje%20uspje&#353;nosti\Izra&#269;un%20pokazatelja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erica%20Budimir\Dropbox\Moji%20dokumenti\Knjiga%20-%20mjerenje%20uspje&#353;nosti\Izra&#269;un%20pokazatelja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Knjiga%20-%20mjerenje%20uspje&#353;nosti\Izra&#269;un%20pokazatelja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Knjiga%20-%20mjerenje%20uspje&#353;nosti\Izra&#269;un%20pokazatelja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E:\Knjiga%20-%20mjerenje%20uspje&#353;nosti\Izra&#269;un%20pokazatelja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F:\Knjiga%20-%20mjerenje%20uspje&#353;nosti\Izra&#269;un%20pokazatelja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F:\Knjiga%20-%20mjerenje%20uspje&#353;nosti\Izra&#269;un%20pokazatelja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F:\Knjiga%20-%20mjerenje%20uspje&#353;nosti\Izra&#269;un%20pokazatelja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erica%20Budimir\Dropbox\Moji%20dokumenti\Knjiga%20-%20mjerenje%20uspje&#353;nosti\Izra&#269;un%20pokazatelja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erica%20Budimir\Dropbox\Moji%20dokumenti\Knjiga%20-%20mjerenje%20uspje&#353;nosti\Izra&#269;un%20pokazatelja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ropbox\Moji%20dokumenti\Knjiga%20-%20mjerenje%20uspje&#353;nosti\Izra&#269;un%20pokazatelj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erica%20Budimir\Dropbox\Moji%20dokumenti\Knjiga%20-%20mjerenje%20uspje&#353;nosti\Izra&#269;un%20pokazatelja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ropbox\Moji%20dokumenti\Knjiga%20-%20mjerenje%20uspje&#353;nosti\Izra&#269;un%20pokazatelj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erica%20Budimir\Dropbox\Moji%20dokumenti\Knjiga%20-%20mjerenje%20uspje&#353;nosti\Izra&#269;un%20pokazatelja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erica%20Budimir\Dropbox\Moji%20dokumenti\Knjiga%20-%20mjerenje%20uspje&#353;nosti\Izra&#269;un%20pokazatelja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erica%20Budimir\Dropbox\Moji%20dokumenti\Knjiga%20-%20mjerenje%20uspje&#353;nosti\Izra&#269;un%20pokazatelja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erica%20Budimir\Dropbox\Moji%20dokumenti\Knjiga%20-%20mjerenje%20uspje&#353;nosti\Izra&#269;un%20pokazatelja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erica%20Budimir\Dropbox\Moji%20dokumenti\Knjiga%20-%20mjerenje%20uspje&#353;nosti\Izra&#269;un%20pokazatelja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erica%20Budimir\Dropbox\Moji%20dokumenti\Knjiga%20-%20mjerenje%20uspje&#353;nosti\Izra&#269;un%20pokazatelja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cap="none"/>
              <a:t>Broj studenata na jednog nastavnika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List1!$B$4</c:f>
              <c:strCache>
                <c:ptCount val="1"/>
                <c:pt idx="0">
                  <c:v>Broj studenata na jednog nastavnika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List1!$B$5:$B$7</c:f>
              <c:numCache>
                <c:formatCode>General</c:formatCode>
                <c:ptCount val="3"/>
                <c:pt idx="0">
                  <c:v>39.200000000000003</c:v>
                </c:pt>
                <c:pt idx="1">
                  <c:v>38.54</c:v>
                </c:pt>
                <c:pt idx="2">
                  <c:v>33.18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B0-467E-9783-8A96036B5F6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355"/>
        <c:overlap val="-70"/>
        <c:axId val="842065280"/>
        <c:axId val="842082144"/>
      </c:barChart>
      <c:catAx>
        <c:axId val="84206528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842082144"/>
        <c:crosses val="autoZero"/>
        <c:auto val="1"/>
        <c:lblAlgn val="ctr"/>
        <c:lblOffset val="100"/>
        <c:noMultiLvlLbl val="0"/>
      </c:catAx>
      <c:valAx>
        <c:axId val="842082144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tx1">
                      <a:lumMod val="5000"/>
                      <a:lumOff val="95000"/>
                    </a:schemeClr>
                  </a:gs>
                  <a:gs pos="0">
                    <a:schemeClr val="tx1">
                      <a:lumMod val="25000"/>
                      <a:lumOff val="75000"/>
                    </a:schemeClr>
                  </a:gs>
                </a:gsLst>
                <a:lin ang="5400000" scaled="0"/>
              </a:gra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8420652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List1!$B$154</c:f>
              <c:strCache>
                <c:ptCount val="1"/>
                <c:pt idx="0">
                  <c:v>Broj provedenih aktivnosti usavršavanja</c:v>
                </c:pt>
              </c:strCache>
            </c:strRef>
          </c:tx>
          <c:spPr>
            <a:ln w="19050" cap="rnd" cmpd="sng" algn="ctr">
              <a:solidFill>
                <a:schemeClr val="accent1"/>
              </a:solidFill>
              <a:prstDash val="solid"/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 w="6350" cap="flat" cmpd="sng" algn="ctr">
                <a:solidFill>
                  <a:schemeClr val="accent1"/>
                </a:solidFill>
                <a:prstDash val="solid"/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dk1">
                        <a:tint val="885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List1!$B$155:$B$157</c:f>
              <c:numCache>
                <c:formatCode>General</c:formatCode>
                <c:ptCount val="3"/>
                <c:pt idx="0">
                  <c:v>8</c:v>
                </c:pt>
                <c:pt idx="1">
                  <c:v>12</c:v>
                </c:pt>
                <c:pt idx="2">
                  <c:v>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8F9-4EC4-A1D0-900E7424735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60553072"/>
        <c:axId val="960569392"/>
      </c:lineChart>
      <c:catAx>
        <c:axId val="960553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960569392"/>
        <c:crosses val="autoZero"/>
        <c:auto val="1"/>
        <c:lblAlgn val="ctr"/>
        <c:lblOffset val="100"/>
        <c:noMultiLvlLbl val="0"/>
      </c:catAx>
      <c:valAx>
        <c:axId val="96056939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960553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List1!$B$171</c:f>
              <c:strCache>
                <c:ptCount val="1"/>
                <c:pt idx="0">
                  <c:v>Udio nagrađenih nastavnika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List1!$B$172:$B$174</c:f>
              <c:numCache>
                <c:formatCode>0%</c:formatCode>
                <c:ptCount val="3"/>
                <c:pt idx="0">
                  <c:v>0</c:v>
                </c:pt>
                <c:pt idx="1">
                  <c:v>0.14000000000000001</c:v>
                </c:pt>
                <c:pt idx="2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04-463A-98F5-C805991054A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355"/>
        <c:overlap val="-70"/>
        <c:axId val="960576464"/>
        <c:axId val="960565040"/>
      </c:barChart>
      <c:catAx>
        <c:axId val="960576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960565040"/>
        <c:crosses val="autoZero"/>
        <c:auto val="1"/>
        <c:lblAlgn val="ctr"/>
        <c:lblOffset val="100"/>
        <c:noMultiLvlLbl val="0"/>
      </c:catAx>
      <c:valAx>
        <c:axId val="960565040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tx1">
                      <a:lumMod val="5000"/>
                      <a:lumOff val="95000"/>
                    </a:schemeClr>
                  </a:gs>
                  <a:gs pos="0">
                    <a:schemeClr val="tx1">
                      <a:lumMod val="25000"/>
                      <a:lumOff val="75000"/>
                    </a:schemeClr>
                  </a:gs>
                </a:gsLst>
                <a:lin ang="5400000" scaled="0"/>
              </a:gradFill>
              <a:prstDash val="solid"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960576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List1!$B$186</c:f>
              <c:strCache>
                <c:ptCount val="1"/>
                <c:pt idx="0">
                  <c:v>Broj publikacija po nastavniku</c:v>
                </c:pt>
              </c:strCache>
            </c:strRef>
          </c:tx>
          <c:spPr>
            <a:ln w="19050" cap="rnd" cmpd="sng" algn="ctr">
              <a:solidFill>
                <a:schemeClr val="accent1"/>
              </a:solidFill>
              <a:prstDash val="solid"/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List1!$B$187:$B$189</c:f>
              <c:numCache>
                <c:formatCode>General</c:formatCode>
                <c:ptCount val="3"/>
                <c:pt idx="0">
                  <c:v>1.7</c:v>
                </c:pt>
                <c:pt idx="1">
                  <c:v>1.9</c:v>
                </c:pt>
                <c:pt idx="2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E10-406D-91E3-A39F7B1D5328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960569936"/>
        <c:axId val="960560144"/>
      </c:lineChart>
      <c:catAx>
        <c:axId val="960569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960560144"/>
        <c:crosses val="autoZero"/>
        <c:auto val="1"/>
        <c:lblAlgn val="ctr"/>
        <c:lblOffset val="100"/>
        <c:noMultiLvlLbl val="0"/>
      </c:catAx>
      <c:valAx>
        <c:axId val="960560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960569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List1!$B$205</c:f>
              <c:strCache>
                <c:ptCount val="1"/>
                <c:pt idx="0">
                  <c:v>Broj projekata po nastavniku</c:v>
                </c:pt>
              </c:strCache>
            </c:strRef>
          </c:tx>
          <c:spPr>
            <a:ln w="19050" cap="rnd" cmpd="sng" algn="ctr">
              <a:solidFill>
                <a:schemeClr val="accent1"/>
              </a:solidFill>
              <a:prstDash val="solid"/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List1!$B$206:$B$208</c:f>
              <c:numCache>
                <c:formatCode>General</c:formatCode>
                <c:ptCount val="3"/>
                <c:pt idx="0">
                  <c:v>0.15</c:v>
                </c:pt>
                <c:pt idx="1">
                  <c:v>0.69</c:v>
                </c:pt>
                <c:pt idx="2">
                  <c:v>0.28000000000000003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ED8-48B0-906B-FD7F3D6DE126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960556336"/>
        <c:axId val="960557968"/>
      </c:lineChart>
      <c:catAx>
        <c:axId val="960556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960557968"/>
        <c:crosses val="autoZero"/>
        <c:auto val="1"/>
        <c:lblAlgn val="ctr"/>
        <c:lblOffset val="100"/>
        <c:noMultiLvlLbl val="0"/>
      </c:catAx>
      <c:valAx>
        <c:axId val="960557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960556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List1!$B$223</c:f>
              <c:strCache>
                <c:ptCount val="1"/>
                <c:pt idx="0">
                  <c:v>Prihodi po nastavniku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List1!$B$224:$B$226</c:f>
              <c:numCache>
                <c:formatCode>#,##0</c:formatCode>
                <c:ptCount val="3"/>
                <c:pt idx="0">
                  <c:v>27000</c:v>
                </c:pt>
                <c:pt idx="1">
                  <c:v>59000</c:v>
                </c:pt>
                <c:pt idx="2">
                  <c:v>34000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8E-459A-AF56-BB74DDE8CE3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960571568"/>
        <c:axId val="960562864"/>
      </c:barChart>
      <c:catAx>
        <c:axId val="960571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960562864"/>
        <c:crosses val="autoZero"/>
        <c:auto val="1"/>
        <c:lblAlgn val="ctr"/>
        <c:lblOffset val="100"/>
        <c:noMultiLvlLbl val="0"/>
      </c:catAx>
      <c:valAx>
        <c:axId val="960562864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prstDash val="solid"/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960571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prstDash val="solid"/>
      <a:round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List1!$B$242</c:f>
              <c:strCache>
                <c:ptCount val="1"/>
                <c:pt idx="0">
                  <c:v>Broj sklopljenih sporazuma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List1!$B$243:$B$245</c:f>
              <c:numCache>
                <c:formatCode>General</c:formatCode>
                <c:ptCount val="3"/>
                <c:pt idx="0">
                  <c:v>17</c:v>
                </c:pt>
                <c:pt idx="1">
                  <c:v>9</c:v>
                </c:pt>
                <c:pt idx="2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A1-4A8B-9237-B8B06BBAE27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60562320"/>
        <c:axId val="960581360"/>
      </c:barChart>
      <c:catAx>
        <c:axId val="960562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960581360"/>
        <c:crosses val="autoZero"/>
        <c:auto val="1"/>
        <c:lblAlgn val="ctr"/>
        <c:lblOffset val="100"/>
        <c:noMultiLvlLbl val="0"/>
      </c:catAx>
      <c:valAx>
        <c:axId val="960581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960562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List1!$B$259</c:f>
              <c:strCache>
                <c:ptCount val="1"/>
                <c:pt idx="0">
                  <c:v>Udio vlastitih prihoda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List1!$B$260:$B$262</c:f>
              <c:numCache>
                <c:formatCode>0%</c:formatCode>
                <c:ptCount val="3"/>
                <c:pt idx="0">
                  <c:v>0.17</c:v>
                </c:pt>
                <c:pt idx="1">
                  <c:v>0.19</c:v>
                </c:pt>
                <c:pt idx="2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CF-4475-A514-466D60C3E26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60577552"/>
        <c:axId val="960581904"/>
      </c:barChart>
      <c:catAx>
        <c:axId val="960577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960581904"/>
        <c:crosses val="autoZero"/>
        <c:auto val="1"/>
        <c:lblAlgn val="ctr"/>
        <c:lblOffset val="100"/>
        <c:noMultiLvlLbl val="0"/>
      </c:catAx>
      <c:valAx>
        <c:axId val="960581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9605775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450423348244264E-2"/>
          <c:y val="5.1400554097404488E-2"/>
          <c:w val="0.66939963899861354"/>
          <c:h val="0.83261956838728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List1!$B$276</c:f>
              <c:strCache>
                <c:ptCount val="1"/>
                <c:pt idx="0">
                  <c:v>Ukupni rashodi po studentu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List1!$B$277:$B$279</c:f>
              <c:numCache>
                <c:formatCode>#,##0</c:formatCode>
                <c:ptCount val="3"/>
                <c:pt idx="0">
                  <c:v>6300</c:v>
                </c:pt>
                <c:pt idx="1">
                  <c:v>5800</c:v>
                </c:pt>
                <c:pt idx="2">
                  <c:v>6000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EB-4358-9C8D-6EBF7411A075}"/>
            </c:ext>
          </c:extLst>
        </c:ser>
        <c:ser>
          <c:idx val="1"/>
          <c:order val="1"/>
          <c:tx>
            <c:strRef>
              <c:f>List1!$C$276</c:f>
              <c:strCache>
                <c:ptCount val="1"/>
                <c:pt idx="0">
                  <c:v>Kapitalni rashodi po studentu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List1!$C$277:$C$279</c:f>
              <c:numCache>
                <c:formatCode>#,##0</c:formatCode>
                <c:ptCount val="3"/>
                <c:pt idx="0">
                  <c:v>2700</c:v>
                </c:pt>
                <c:pt idx="1">
                  <c:v>2400</c:v>
                </c:pt>
                <c:pt idx="2">
                  <c:v>2300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6EB-4358-9C8D-6EBF7411A07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40"/>
        <c:axId val="960566672"/>
        <c:axId val="960558512"/>
      </c:barChart>
      <c:catAx>
        <c:axId val="960566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960558512"/>
        <c:crosses val="autoZero"/>
        <c:auto val="1"/>
        <c:lblAlgn val="ctr"/>
        <c:lblOffset val="100"/>
        <c:noMultiLvlLbl val="0"/>
      </c:catAx>
      <c:valAx>
        <c:axId val="960558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960566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5485006234685781"/>
          <c:y val="0.41628280839895015"/>
          <c:w val="0.23186090110829169"/>
          <c:h val="0.3526195683872848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List1!$B$241</c:f>
              <c:strCache>
                <c:ptCount val="1"/>
                <c:pt idx="0">
                  <c:v>Prostor za nastavu</c:v>
                </c:pt>
              </c:strCache>
            </c:strRef>
          </c:tx>
          <c:spPr>
            <a:ln w="19050" cap="rnd" cmpd="sng" algn="ctr">
              <a:solidFill>
                <a:schemeClr val="accent1"/>
              </a:solidFill>
              <a:prstDash val="solid"/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List1!$B$242:$B$244</c:f>
              <c:numCache>
                <c:formatCode>General</c:formatCode>
                <c:ptCount val="3"/>
                <c:pt idx="0">
                  <c:v>1.75</c:v>
                </c:pt>
                <c:pt idx="1">
                  <c:v>1.77</c:v>
                </c:pt>
                <c:pt idx="2">
                  <c:v>1.8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92A-4AC6-B535-9D3C600A2C5B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960573200"/>
        <c:axId val="960559056"/>
      </c:lineChart>
      <c:catAx>
        <c:axId val="960573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960559056"/>
        <c:crosses val="autoZero"/>
        <c:auto val="1"/>
        <c:lblAlgn val="ctr"/>
        <c:lblOffset val="100"/>
        <c:noMultiLvlLbl val="0"/>
      </c:catAx>
      <c:valAx>
        <c:axId val="960559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960573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955467487093914E-2"/>
          <c:y val="2.8252405949256341E-2"/>
          <c:w val="0.90272444421268538"/>
          <c:h val="0.83261956838728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List1!$B$248</c:f>
              <c:strCache>
                <c:ptCount val="1"/>
                <c:pt idx="0">
                  <c:v>Pokrivenost nastavnih sadržaja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List1!$B$249:$B$251</c:f>
              <c:numCache>
                <c:formatCode>0%</c:formatCode>
                <c:ptCount val="3"/>
                <c:pt idx="0">
                  <c:v>0.11</c:v>
                </c:pt>
                <c:pt idx="1">
                  <c:v>0.18</c:v>
                </c:pt>
                <c:pt idx="2">
                  <c:v>0.21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E6-4E7D-9DA0-8A2A74BD1C6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60578096"/>
        <c:axId val="960574288"/>
      </c:barChart>
      <c:catAx>
        <c:axId val="960578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960574288"/>
        <c:crosses val="autoZero"/>
        <c:auto val="1"/>
        <c:lblAlgn val="ctr"/>
        <c:lblOffset val="100"/>
        <c:noMultiLvlLbl val="0"/>
      </c:catAx>
      <c:valAx>
        <c:axId val="960574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960578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List1!$B$26</c:f>
              <c:strCache>
                <c:ptCount val="1"/>
                <c:pt idx="0">
                  <c:v>Prosječna ocjena zadovoljstva studenata programima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List1!$B$27:$B$29</c:f>
              <c:numCache>
                <c:formatCode>General</c:formatCode>
                <c:ptCount val="3"/>
                <c:pt idx="0">
                  <c:v>4.12</c:v>
                </c:pt>
                <c:pt idx="1">
                  <c:v>4.21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B6-496C-8721-A3C513A4BA35}"/>
            </c:ext>
          </c:extLst>
        </c:ser>
        <c:ser>
          <c:idx val="1"/>
          <c:order val="1"/>
          <c:tx>
            <c:strRef>
              <c:f>List1!$C$26</c:f>
              <c:strCache>
                <c:ptCount val="1"/>
                <c:pt idx="0">
                  <c:v>Prosječna ocjena zadovoljstva studenata nastavnicima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List1!$C$27:$C$29</c:f>
              <c:numCache>
                <c:formatCode>General</c:formatCode>
                <c:ptCount val="3"/>
                <c:pt idx="0">
                  <c:v>3.8</c:v>
                </c:pt>
                <c:pt idx="1">
                  <c:v>4.12</c:v>
                </c:pt>
                <c:pt idx="2">
                  <c:v>4.21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B6-496C-8721-A3C513A4BA3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842072352"/>
        <c:axId val="842084864"/>
      </c:barChart>
      <c:catAx>
        <c:axId val="842072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842084864"/>
        <c:crosses val="autoZero"/>
        <c:auto val="1"/>
        <c:lblAlgn val="ctr"/>
        <c:lblOffset val="100"/>
        <c:noMultiLvlLbl val="0"/>
      </c:catAx>
      <c:valAx>
        <c:axId val="84208486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842072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List1!$B$266</c:f>
              <c:strCache>
                <c:ptCount val="1"/>
                <c:pt idx="0">
                  <c:v>Prosječna ocjena zadovoljstva studenata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List1!$B$267:$B$269</c:f>
              <c:numCache>
                <c:formatCode>General</c:formatCode>
                <c:ptCount val="3"/>
                <c:pt idx="0">
                  <c:v>3.4</c:v>
                </c:pt>
                <c:pt idx="1">
                  <c:v>3.6</c:v>
                </c:pt>
                <c:pt idx="2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1E-4C1F-B703-74DB26F2BE1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60579728"/>
        <c:axId val="960575376"/>
      </c:barChart>
      <c:catAx>
        <c:axId val="960579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960575376"/>
        <c:crosses val="autoZero"/>
        <c:auto val="1"/>
        <c:lblAlgn val="ctr"/>
        <c:lblOffset val="100"/>
        <c:noMultiLvlLbl val="0"/>
      </c:catAx>
      <c:valAx>
        <c:axId val="960575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960579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/>
              <a:t>Uspješnost završetka studija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List1!$B$42</c:f>
              <c:strCache>
                <c:ptCount val="1"/>
                <c:pt idx="0">
                  <c:v>Uspješnost završetka studija</c:v>
                </c:pt>
              </c:strCache>
            </c:strRef>
          </c:tx>
          <c:spPr>
            <a:ln w="19050" cap="rnd" cmpd="sng" algn="ctr">
              <a:solidFill>
                <a:schemeClr val="accent1"/>
              </a:solidFill>
              <a:prstDash val="solid"/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List1!$B$43:$B$45</c:f>
              <c:numCache>
                <c:formatCode>0%</c:formatCode>
                <c:ptCount val="3"/>
                <c:pt idx="0">
                  <c:v>0.32</c:v>
                </c:pt>
                <c:pt idx="1">
                  <c:v>0.38</c:v>
                </c:pt>
                <c:pt idx="2">
                  <c:v>0.35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6EE-4277-90E7-7F86BC38DA9B}"/>
            </c:ext>
          </c:extLst>
        </c:ser>
        <c:dLbls>
          <c:dLblPos val="l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842066368"/>
        <c:axId val="842086496"/>
      </c:lineChart>
      <c:catAx>
        <c:axId val="842066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842086496"/>
        <c:crosses val="autoZero"/>
        <c:auto val="1"/>
        <c:lblAlgn val="ctr"/>
        <c:lblOffset val="100"/>
        <c:noMultiLvlLbl val="0"/>
      </c:catAx>
      <c:valAx>
        <c:axId val="842086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842066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List1!$B$59</c:f>
              <c:strCache>
                <c:ptCount val="1"/>
                <c:pt idx="0">
                  <c:v>Prosječno trajanje studija za preddiplomske studije</c:v>
                </c:pt>
              </c:strCache>
            </c:strRef>
          </c:tx>
          <c:spPr>
            <a:ln w="19050" cap="rnd" cmpd="sng" algn="ctr">
              <a:solidFill>
                <a:schemeClr val="accent1"/>
              </a:solidFill>
              <a:prstDash val="solid"/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List1!$B$60:$B$62</c:f>
              <c:numCache>
                <c:formatCode>General</c:formatCode>
                <c:ptCount val="3"/>
                <c:pt idx="0">
                  <c:v>5.3</c:v>
                </c:pt>
                <c:pt idx="1">
                  <c:v>4.9000000000000004</c:v>
                </c:pt>
                <c:pt idx="2">
                  <c:v>5.5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F34-4244-AA13-402B96BD16DA}"/>
            </c:ext>
          </c:extLst>
        </c:ser>
        <c:ser>
          <c:idx val="1"/>
          <c:order val="1"/>
          <c:tx>
            <c:strRef>
              <c:f>List1!$C$59</c:f>
              <c:strCache>
                <c:ptCount val="1"/>
                <c:pt idx="0">
                  <c:v>Prosječno trajanje studija za diplomske studije</c:v>
                </c:pt>
              </c:strCache>
            </c:strRef>
          </c:tx>
          <c:spPr>
            <a:ln w="19050" cap="rnd" cmpd="sng" algn="ctr">
              <a:solidFill>
                <a:schemeClr val="accent2"/>
              </a:solidFill>
              <a:prstDash val="solid"/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List1!$C$60:$C$62</c:f>
              <c:numCache>
                <c:formatCode>General</c:formatCode>
                <c:ptCount val="3"/>
                <c:pt idx="0">
                  <c:v>3.1</c:v>
                </c:pt>
                <c:pt idx="1">
                  <c:v>2.8</c:v>
                </c:pt>
                <c:pt idx="2">
                  <c:v>3.3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F34-4244-AA13-402B96BD16DA}"/>
            </c:ext>
          </c:extLst>
        </c:ser>
        <c:dLbls>
          <c:dLblPos val="b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842087040"/>
        <c:axId val="842088128"/>
      </c:lineChart>
      <c:catAx>
        <c:axId val="842087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842088128"/>
        <c:crosses val="autoZero"/>
        <c:auto val="1"/>
        <c:lblAlgn val="ctr"/>
        <c:lblOffset val="100"/>
        <c:noMultiLvlLbl val="0"/>
      </c:catAx>
      <c:valAx>
        <c:axId val="842088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842087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List1!$B$75:$E$75</c:f>
              <c:strCache>
                <c:ptCount val="4"/>
                <c:pt idx="0">
                  <c:v>Udio izvanrednih studenata</c:v>
                </c:pt>
                <c:pt idx="1">
                  <c:v>Udio studenata izvan regije</c:v>
                </c:pt>
                <c:pt idx="2">
                  <c:v>Udio studenata u programima mobilnosti</c:v>
                </c:pt>
                <c:pt idx="3">
                  <c:v>Udio studenata uključenih u e-učenje</c:v>
                </c:pt>
              </c:strCache>
            </c:strRef>
          </c:cat>
          <c:val>
            <c:numRef>
              <c:f>List1!$B$76:$E$76</c:f>
              <c:numCache>
                <c:formatCode>0%</c:formatCode>
                <c:ptCount val="4"/>
                <c:pt idx="0">
                  <c:v>0.33</c:v>
                </c:pt>
                <c:pt idx="1">
                  <c:v>0.52</c:v>
                </c:pt>
                <c:pt idx="2" formatCode="0.00%">
                  <c:v>6.0000000000000001E-3</c:v>
                </c:pt>
                <c:pt idx="3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A3-454C-B3D3-E31EF7A62D75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List1!$B$75:$E$75</c:f>
              <c:strCache>
                <c:ptCount val="4"/>
                <c:pt idx="0">
                  <c:v>Udio izvanrednih studenata</c:v>
                </c:pt>
                <c:pt idx="1">
                  <c:v>Udio studenata izvan regije</c:v>
                </c:pt>
                <c:pt idx="2">
                  <c:v>Udio studenata u programima mobilnosti</c:v>
                </c:pt>
                <c:pt idx="3">
                  <c:v>Udio studenata uključenih u e-učenje</c:v>
                </c:pt>
              </c:strCache>
            </c:strRef>
          </c:cat>
          <c:val>
            <c:numRef>
              <c:f>List1!$B$77:$E$77</c:f>
              <c:numCache>
                <c:formatCode>0%</c:formatCode>
                <c:ptCount val="4"/>
                <c:pt idx="0">
                  <c:v>0.3</c:v>
                </c:pt>
                <c:pt idx="1">
                  <c:v>0.53</c:v>
                </c:pt>
                <c:pt idx="2" formatCode="0.00%">
                  <c:v>2.5999999999999999E-2</c:v>
                </c:pt>
                <c:pt idx="3" formatCode="0.00%">
                  <c:v>1.2999999999999999E-2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A3-454C-B3D3-E31EF7A62D75}"/>
            </c:ext>
          </c:extLst>
        </c:ser>
        <c:ser>
          <c:idx val="2"/>
          <c:order val="2"/>
          <c:spPr>
            <a:solidFill>
              <a:schemeClr val="accent3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List1!$B$75:$E$75</c:f>
              <c:strCache>
                <c:ptCount val="4"/>
                <c:pt idx="0">
                  <c:v>Udio izvanrednih studenata</c:v>
                </c:pt>
                <c:pt idx="1">
                  <c:v>Udio studenata izvan regije</c:v>
                </c:pt>
                <c:pt idx="2">
                  <c:v>Udio studenata u programima mobilnosti</c:v>
                </c:pt>
                <c:pt idx="3">
                  <c:v>Udio studenata uključenih u e-učenje</c:v>
                </c:pt>
              </c:strCache>
            </c:strRef>
          </c:cat>
          <c:val>
            <c:numRef>
              <c:f>List1!$B$78:$E$78</c:f>
              <c:numCache>
                <c:formatCode>0%</c:formatCode>
                <c:ptCount val="4"/>
                <c:pt idx="0">
                  <c:v>0.28000000000000003</c:v>
                </c:pt>
                <c:pt idx="1">
                  <c:v>0.48</c:v>
                </c:pt>
                <c:pt idx="2" formatCode="0.00%">
                  <c:v>2.5000000000000001E-2</c:v>
                </c:pt>
                <c:pt idx="3" formatCode="0.00%">
                  <c:v>8.8999999999999996E-2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FA3-454C-B3D3-E31EF7A62D7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842073984"/>
        <c:axId val="842080512"/>
      </c:barChart>
      <c:catAx>
        <c:axId val="842073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842080512"/>
        <c:crosses val="autoZero"/>
        <c:auto val="1"/>
        <c:lblAlgn val="ctr"/>
        <c:lblOffset val="100"/>
        <c:noMultiLvlLbl val="0"/>
      </c:catAx>
      <c:valAx>
        <c:axId val="842080512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842073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List1!$B$90</c:f>
              <c:strCache>
                <c:ptCount val="1"/>
                <c:pt idx="0">
                  <c:v>Zaposlenost po završetku studija</c:v>
                </c:pt>
              </c:strCache>
            </c:strRef>
          </c:tx>
          <c:spPr>
            <a:ln w="19050" cap="rnd" cmpd="sng" algn="ctr">
              <a:solidFill>
                <a:schemeClr val="accent1"/>
              </a:solidFill>
              <a:prstDash val="solid"/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marker>
            <c:symbol val="circle"/>
            <c:size val="5"/>
            <c:spPr>
              <a:solidFill>
                <a:schemeClr val="accent1"/>
              </a:solidFill>
              <a:ln w="6350" cap="flat" cmpd="sng" algn="ctr">
                <a:solidFill>
                  <a:schemeClr val="accent1"/>
                </a:solidFill>
                <a:prstDash val="solid"/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rnd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yVal>
            <c:numRef>
              <c:f>List1!$B$91:$B$93</c:f>
              <c:numCache>
                <c:formatCode>0%</c:formatCode>
                <c:ptCount val="3"/>
                <c:pt idx="0">
                  <c:v>0.43</c:v>
                </c:pt>
                <c:pt idx="1">
                  <c:v>0.46</c:v>
                </c:pt>
                <c:pt idx="2">
                  <c:v>0.46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C6D0-4686-810C-3F5ADF569FE6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axId val="842075072"/>
        <c:axId val="842066912"/>
      </c:scatterChart>
      <c:valAx>
        <c:axId val="8420750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 w="9525" cap="rnd" cmpd="sng" algn="ctr">
            <a:solidFill>
              <a:schemeClr val="dk1">
                <a:lumMod val="25000"/>
                <a:lumOff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842066912"/>
        <c:crosses val="autoZero"/>
        <c:crossBetween val="midCat"/>
      </c:valAx>
      <c:valAx>
        <c:axId val="842066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 w="9525" cap="rnd" cmpd="sng" algn="ctr">
            <a:solidFill>
              <a:schemeClr val="dk1">
                <a:lumMod val="25000"/>
                <a:lumOff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842075072"/>
        <c:crosses val="autoZero"/>
        <c:crossBetween val="midCat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>
                <a:alpha val="0"/>
              </a:schemeClr>
            </a:gs>
          </a:gsLst>
          <a:lin ang="5400000" scaled="0"/>
        </a:grad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List1!$B$105</c:f>
              <c:strCache>
                <c:ptCount val="1"/>
                <c:pt idx="0">
                  <c:v>Broj usvojenih elaborata o revidiranim studijskim programima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List1!$B$106:$B$108</c:f>
              <c:numCache>
                <c:formatCode>General</c:formatCode>
                <c:ptCount val="3"/>
                <c:pt idx="0">
                  <c:v>2</c:v>
                </c:pt>
                <c:pt idx="1">
                  <c:v>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11-44F5-B031-4BA6488E0D9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842064736"/>
        <c:axId val="842060928"/>
      </c:barChart>
      <c:lineChart>
        <c:grouping val="standard"/>
        <c:varyColors val="0"/>
        <c:ser>
          <c:idx val="1"/>
          <c:order val="1"/>
          <c:tx>
            <c:strRef>
              <c:f>List1!$C$105</c:f>
              <c:strCache>
                <c:ptCount val="1"/>
                <c:pt idx="0">
                  <c:v>Postotak realizacije plana aktivnosti revizije studijskih programa</c:v>
                </c:pt>
              </c:strCache>
            </c:strRef>
          </c:tx>
          <c:spPr>
            <a:ln w="19050" cap="rnd" cmpd="sng" algn="ctr">
              <a:solidFill>
                <a:schemeClr val="accent2"/>
              </a:solidFill>
              <a:prstDash val="solid"/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List1!$C$106:$C$108</c:f>
              <c:numCache>
                <c:formatCode>0%</c:formatCode>
                <c:ptCount val="3"/>
                <c:pt idx="0">
                  <c:v>0.33</c:v>
                </c:pt>
                <c:pt idx="1">
                  <c:v>0.27</c:v>
                </c:pt>
                <c:pt idx="2">
                  <c:v>0.68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911-44F5-B031-4BA6488E0D9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842064736"/>
        <c:axId val="842060928"/>
      </c:lineChart>
      <c:catAx>
        <c:axId val="842064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842060928"/>
        <c:crosses val="autoZero"/>
        <c:auto val="1"/>
        <c:lblAlgn val="ctr"/>
        <c:lblOffset val="100"/>
        <c:noMultiLvlLbl val="0"/>
      </c:catAx>
      <c:valAx>
        <c:axId val="8420609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842064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List1!$B$124</c:f>
              <c:strCache>
                <c:ptCount val="1"/>
                <c:pt idx="0">
                  <c:v>Udio zaposlenika koji je napredovao u nastavnim zvanjima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innerShdw blurRad="114300">
                <a:schemeClr val="dk1">
                  <a:tint val="88500"/>
                </a:schemeClr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List1!$B$125:$B$127</c:f>
              <c:numCache>
                <c:formatCode>0%</c:formatCode>
                <c:ptCount val="3"/>
                <c:pt idx="0">
                  <c:v>0.13</c:v>
                </c:pt>
                <c:pt idx="1">
                  <c:v>0.18</c:v>
                </c:pt>
                <c:pt idx="2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99-44ED-8ADE-EA8028E69F96}"/>
            </c:ext>
          </c:extLst>
        </c:ser>
        <c:ser>
          <c:idx val="1"/>
          <c:order val="1"/>
          <c:tx>
            <c:strRef>
              <c:f>List1!$C$124</c:f>
              <c:strCache>
                <c:ptCount val="1"/>
                <c:pt idx="0">
                  <c:v>Udio zaposlenika koji je napredovao u znanstvenim zvanjima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>
              <a:innerShdw blurRad="114300">
                <a:schemeClr val="dk1">
                  <a:tint val="55000"/>
                </a:schemeClr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List1!$C$125:$C$127</c:f>
              <c:numCache>
                <c:formatCode>0%</c:formatCode>
                <c:ptCount val="3"/>
                <c:pt idx="0">
                  <c:v>0.05</c:v>
                </c:pt>
                <c:pt idx="1">
                  <c:v>0.08</c:v>
                </c:pt>
                <c:pt idx="2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099-44ED-8ADE-EA8028E69F9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42064192"/>
        <c:axId val="842069088"/>
      </c:barChart>
      <c:catAx>
        <c:axId val="842064192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842069088"/>
        <c:crosses val="autoZero"/>
        <c:auto val="1"/>
        <c:lblAlgn val="ctr"/>
        <c:lblOffset val="100"/>
        <c:noMultiLvlLbl val="0"/>
      </c:catAx>
      <c:valAx>
        <c:axId val="842069088"/>
        <c:scaling>
          <c:orientation val="minMax"/>
        </c:scaling>
        <c:delete val="0"/>
        <c:axPos val="l"/>
        <c:majorGridlines>
          <c:spPr>
            <a:ln w="6350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842064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List1!$B$139</c:f>
              <c:strCache>
                <c:ptCount val="1"/>
                <c:pt idx="0">
                  <c:v>Udio nastavnika u odlaznoj mobilnosti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List1!$B$140:$B$142</c:f>
              <c:numCache>
                <c:formatCode>0%</c:formatCode>
                <c:ptCount val="3"/>
                <c:pt idx="0">
                  <c:v>0.18</c:v>
                </c:pt>
                <c:pt idx="1">
                  <c:v>0.23</c:v>
                </c:pt>
                <c:pt idx="2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CB-41EC-AED1-A2B90C759AC6}"/>
            </c:ext>
          </c:extLst>
        </c:ser>
        <c:ser>
          <c:idx val="1"/>
          <c:order val="1"/>
          <c:tx>
            <c:strRef>
              <c:f>List1!$C$139</c:f>
              <c:strCache>
                <c:ptCount val="1"/>
                <c:pt idx="0">
                  <c:v>Udio nastavnika u dolaznoj mobilnosti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List1!$C$140:$C$142</c:f>
              <c:numCache>
                <c:formatCode>0%</c:formatCode>
                <c:ptCount val="3"/>
                <c:pt idx="0">
                  <c:v>0.05</c:v>
                </c:pt>
                <c:pt idx="1">
                  <c:v>0.22</c:v>
                </c:pt>
                <c:pt idx="2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3CB-41EC-AED1-A2B90C759AC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-25"/>
        <c:axId val="960554160"/>
        <c:axId val="960554704"/>
      </c:barChart>
      <c:catAx>
        <c:axId val="960554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960554704"/>
        <c:crosses val="autoZero"/>
        <c:auto val="1"/>
        <c:lblAlgn val="ctr"/>
        <c:lblOffset val="100"/>
        <c:noMultiLvlLbl val="0"/>
      </c:catAx>
      <c:valAx>
        <c:axId val="960554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960554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1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8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2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101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8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2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101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8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2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101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8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2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101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8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2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101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8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2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101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8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2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101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8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2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101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8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2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101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8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2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9.xml><?xml version="1.0" encoding="utf-8"?>
<cs:chartStyle xmlns:cs="http://schemas.microsoft.com/office/drawing/2012/chartStyle" xmlns:a="http://schemas.openxmlformats.org/drawingml/2006/main" id="101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8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2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1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8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2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0.xml><?xml version="1.0" encoding="utf-8"?>
<cs:chartStyle xmlns:cs="http://schemas.microsoft.com/office/drawing/2012/chartStyle" xmlns:a="http://schemas.openxmlformats.org/drawingml/2006/main" id="101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8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2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101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8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2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101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8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2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101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8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2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101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8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2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101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8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2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101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8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2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101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8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2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8B5F7-C450-45B1-9216-33BF6CA7CE51}" type="datetimeFigureOut">
              <a:rPr lang="hr-HR" smtClean="0"/>
              <a:t>12.6.2018.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0663F6B2-02B1-4D1F-823F-059CD39A6E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51451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8B5F7-C450-45B1-9216-33BF6CA7CE51}" type="datetimeFigureOut">
              <a:rPr lang="hr-HR" smtClean="0"/>
              <a:t>12.6.2018.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3F6B2-02B1-4D1F-823F-059CD39A6E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72817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8B5F7-C450-45B1-9216-33BF6CA7CE51}" type="datetimeFigureOut">
              <a:rPr lang="hr-HR" smtClean="0"/>
              <a:t>12.6.2018.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3F6B2-02B1-4D1F-823F-059CD39A6E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59521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8B5F7-C450-45B1-9216-33BF6CA7CE51}" type="datetimeFigureOut">
              <a:rPr lang="hr-HR" smtClean="0"/>
              <a:t>12.6.2018.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3F6B2-02B1-4D1F-823F-059CD39A6E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84435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9C78B5F7-C450-45B1-9216-33BF6CA7CE51}" type="datetimeFigureOut">
              <a:rPr lang="hr-HR" smtClean="0"/>
              <a:t>12.6.2018.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hr-H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0663F6B2-02B1-4D1F-823F-059CD39A6E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1427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8B5F7-C450-45B1-9216-33BF6CA7CE51}" type="datetimeFigureOut">
              <a:rPr lang="hr-HR" smtClean="0"/>
              <a:t>12.6.2018.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3F6B2-02B1-4D1F-823F-059CD39A6E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48966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8B5F7-C450-45B1-9216-33BF6CA7CE51}" type="datetimeFigureOut">
              <a:rPr lang="hr-HR" smtClean="0"/>
              <a:t>12.6.2018.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3F6B2-02B1-4D1F-823F-059CD39A6E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15986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8B5F7-C450-45B1-9216-33BF6CA7CE51}" type="datetimeFigureOut">
              <a:rPr lang="hr-HR" smtClean="0"/>
              <a:t>12.6.2018.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3F6B2-02B1-4D1F-823F-059CD39A6E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153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8B5F7-C450-45B1-9216-33BF6CA7CE51}" type="datetimeFigureOut">
              <a:rPr lang="hr-HR" smtClean="0"/>
              <a:t>12.6.2018.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3F6B2-02B1-4D1F-823F-059CD39A6E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65218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8B5F7-C450-45B1-9216-33BF6CA7CE51}" type="datetimeFigureOut">
              <a:rPr lang="hr-HR" smtClean="0"/>
              <a:t>12.6.2018.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3F6B2-02B1-4D1F-823F-059CD39A6E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1242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8B5F7-C450-45B1-9216-33BF6CA7CE51}" type="datetimeFigureOut">
              <a:rPr lang="hr-HR" smtClean="0"/>
              <a:t>12.6.2018.</a:t>
            </a:fld>
            <a:endParaRPr lang="hr-H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3F6B2-02B1-4D1F-823F-059CD39A6E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23714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9C78B5F7-C450-45B1-9216-33BF6CA7CE51}" type="datetimeFigureOut">
              <a:rPr lang="hr-HR" smtClean="0"/>
              <a:t>12.6.2018.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0663F6B2-02B1-4D1F-823F-059CD39A6E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43584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up.h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4400" dirty="0" smtClean="0"/>
              <a:t>Pokazatelji uspješnosti u visokom obrazovanju hrvatske – primjer modela</a:t>
            </a:r>
            <a:endParaRPr lang="hr-HR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440180"/>
          </a:xfrm>
        </p:spPr>
        <p:txBody>
          <a:bodyPr>
            <a:normAutofit fontScale="92500" lnSpcReduction="20000"/>
          </a:bodyPr>
          <a:lstStyle/>
          <a:p>
            <a:r>
              <a:rPr lang="hr-HR" dirty="0" smtClean="0"/>
              <a:t>Ekonomski fakultet Zagreb, 19. lipnja 2018. godine</a:t>
            </a:r>
          </a:p>
          <a:p>
            <a:r>
              <a:rPr lang="hr-HR" dirty="0" smtClean="0"/>
              <a:t>Okrugli stol</a:t>
            </a:r>
          </a:p>
          <a:p>
            <a:r>
              <a:rPr lang="hr-HR" dirty="0" smtClean="0"/>
              <a:t>Projekt HRZZ 8509</a:t>
            </a:r>
          </a:p>
          <a:p>
            <a:r>
              <a:rPr lang="hr-HR" dirty="0" smtClean="0"/>
              <a:t>Dr.sc. Verica Budimir, </a:t>
            </a:r>
            <a:r>
              <a:rPr lang="hr-HR" dirty="0" err="1" smtClean="0"/>
              <a:t>prof.v.š</a:t>
            </a:r>
            <a:r>
              <a:rPr lang="hr-HR" dirty="0" smtClean="0"/>
              <a:t>.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1109" y="263590"/>
            <a:ext cx="2438611" cy="84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52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Osiguravanje kvalitete studijskih programa (revizija) na visokom učilištu</a:t>
            </a:r>
          </a:p>
        </p:txBody>
      </p:sp>
      <p:graphicFrame>
        <p:nvGraphicFramePr>
          <p:cNvPr id="4" name="Grafikon 3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4652323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5085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Napredovanje u nastavnim i znanstvenim zvanjima na visokom učilištu</a:t>
            </a:r>
          </a:p>
        </p:txBody>
      </p:sp>
      <p:graphicFrame>
        <p:nvGraphicFramePr>
          <p:cNvPr id="4" name="Grafikon 3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4218293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2014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Ostvarene dolazne i odlazne mobilnosti nastavnika na visokom učilištu</a:t>
            </a:r>
          </a:p>
        </p:txBody>
      </p:sp>
      <p:graphicFrame>
        <p:nvGraphicFramePr>
          <p:cNvPr id="4" name="Grafikon 3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7719902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6308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Provedene aktivnosti usavršavanja nastavnika na visokom učilištu</a:t>
            </a:r>
          </a:p>
        </p:txBody>
      </p:sp>
      <p:graphicFrame>
        <p:nvGraphicFramePr>
          <p:cNvPr id="4" name="Grafikon 3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7525049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5517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Broj nagrađenih nastavnika na visokom učilištu</a:t>
            </a:r>
          </a:p>
        </p:txBody>
      </p:sp>
      <p:graphicFrame>
        <p:nvGraphicFramePr>
          <p:cNvPr id="4" name="Grafikon 3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2857197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8776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Broj objavljenih publikacija po nastavniku na visokom učilištu</a:t>
            </a:r>
            <a:endParaRPr lang="hr-HR" dirty="0"/>
          </a:p>
        </p:txBody>
      </p:sp>
      <p:graphicFrame>
        <p:nvGraphicFramePr>
          <p:cNvPr id="4" name="Grafikon 3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6880561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5192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Broj projekata po nastavniku na visokom učilištu</a:t>
            </a:r>
          </a:p>
        </p:txBody>
      </p:sp>
      <p:graphicFrame>
        <p:nvGraphicFramePr>
          <p:cNvPr id="4" name="Grafikon 3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0967987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5124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4400" dirty="0"/>
              <a:t>Prihodi od stručnog i znanstveno istraživačkog rada po nastavniku na visokom </a:t>
            </a:r>
            <a:r>
              <a:rPr lang="hr-HR" sz="4400" dirty="0" smtClean="0"/>
              <a:t>učilištu</a:t>
            </a:r>
            <a:endParaRPr lang="hr-HR" dirty="0"/>
          </a:p>
        </p:txBody>
      </p:sp>
      <p:graphicFrame>
        <p:nvGraphicFramePr>
          <p:cNvPr id="4" name="Grafikon 3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9036996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1757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Broj </a:t>
            </a:r>
            <a:r>
              <a:rPr lang="hr-HR" dirty="0"/>
              <a:t>sklopljenih sporazuma o suradnji na visokom </a:t>
            </a:r>
            <a:r>
              <a:rPr lang="hr-HR" dirty="0" smtClean="0"/>
              <a:t>učilištu</a:t>
            </a:r>
            <a:endParaRPr lang="hr-HR" dirty="0"/>
          </a:p>
        </p:txBody>
      </p:sp>
      <p:graphicFrame>
        <p:nvGraphicFramePr>
          <p:cNvPr id="4" name="Grafikon 4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9633004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81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800" dirty="0"/>
              <a:t>Udio vlastitih prihoda u ukupnim prihodima poslovanja na visokom učilištu</a:t>
            </a:r>
            <a:endParaRPr lang="hr-HR" sz="4800" dirty="0"/>
          </a:p>
        </p:txBody>
      </p:sp>
      <p:graphicFrame>
        <p:nvGraphicFramePr>
          <p:cNvPr id="4" name="Grafikon 4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5846367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800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115568"/>
          </a:xfrm>
        </p:spPr>
        <p:txBody>
          <a:bodyPr/>
          <a:lstStyle/>
          <a:p>
            <a:r>
              <a:rPr lang="hr-HR" dirty="0" smtClean="0"/>
              <a:t>Pretpostavke za visoko učilište (VU)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732084"/>
            <a:ext cx="10058400" cy="4941277"/>
          </a:xfrm>
        </p:spPr>
        <p:txBody>
          <a:bodyPr>
            <a:normAutofit/>
          </a:bodyPr>
          <a:lstStyle/>
          <a:p>
            <a:pPr lvl="0"/>
            <a:r>
              <a:rPr lang="hr-HR" dirty="0" smtClean="0"/>
              <a:t>VU </a:t>
            </a:r>
            <a:r>
              <a:rPr lang="hr-HR" dirty="0"/>
              <a:t>posluje kao javna institucija u Hrvatskoj,</a:t>
            </a:r>
          </a:p>
          <a:p>
            <a:pPr lvl="0"/>
            <a:r>
              <a:rPr lang="hr-HR" dirty="0"/>
              <a:t>VU se bavi nastavnim i znanstveno-istraživačkim radom,</a:t>
            </a:r>
          </a:p>
          <a:p>
            <a:pPr lvl="0"/>
            <a:r>
              <a:rPr lang="hr-HR" dirty="0"/>
              <a:t>izvršena je analiza unutarnjih i vanjskih čimbenika,</a:t>
            </a:r>
          </a:p>
          <a:p>
            <a:pPr lvl="0"/>
            <a:r>
              <a:rPr lang="hr-HR" dirty="0"/>
              <a:t>definirane su misija, vizija i strategija VU-a,</a:t>
            </a:r>
          </a:p>
          <a:p>
            <a:pPr lvl="0"/>
            <a:r>
              <a:rPr lang="hr-HR" dirty="0"/>
              <a:t>programski ugovor je u skladu sa strategijom VU-a,</a:t>
            </a:r>
          </a:p>
          <a:p>
            <a:pPr lvl="0"/>
            <a:r>
              <a:rPr lang="hr-HR" dirty="0"/>
              <a:t>informacije potrebne za izračun pokazatelja su dostupne na razini VU-a,</a:t>
            </a:r>
          </a:p>
          <a:p>
            <a:pPr lvl="0"/>
            <a:r>
              <a:rPr lang="hr-HR" dirty="0"/>
              <a:t>ključni pokazatelji uspješnosti upotrebljavaju se za praćenje kvalitete i  strateško upravljanje poslovanjem VU-a, </a:t>
            </a:r>
          </a:p>
          <a:p>
            <a:pPr lvl="0"/>
            <a:r>
              <a:rPr lang="hr-HR" dirty="0"/>
              <a:t>prikupljene informacije prezentiraju se unutarnjim (studenti, zaposlenici, uprava) i vanjskim (sveučilište, agencija, ministarstvo, javnost) dionicima sustava,</a:t>
            </a:r>
          </a:p>
          <a:p>
            <a:pPr lvl="0"/>
            <a:r>
              <a:rPr lang="hr-HR" dirty="0"/>
              <a:t>rezultati mjerenja upotrebljavaju se za donošenje poslovnih odluka različitih interesnih skupina, no nisu jedini izvor informacija te ih treba dopuniti potrebnim kvantitativnim i kvalitativnim podacima.</a:t>
            </a:r>
          </a:p>
          <a:p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96596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Troškovi po studentu na visokom učilištu</a:t>
            </a:r>
            <a:endParaRPr lang="hr-HR" dirty="0"/>
          </a:p>
        </p:txBody>
      </p:sp>
      <p:graphicFrame>
        <p:nvGraphicFramePr>
          <p:cNvPr id="4" name="Grafikon 4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731899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5581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Prostor za nastavu po studentu na visokom </a:t>
            </a:r>
            <a:r>
              <a:rPr lang="hr-HR" dirty="0" smtClean="0"/>
              <a:t>učilištu</a:t>
            </a:r>
            <a:endParaRPr lang="hr-HR" dirty="0"/>
          </a:p>
        </p:txBody>
      </p:sp>
      <p:graphicFrame>
        <p:nvGraphicFramePr>
          <p:cNvPr id="4" name="Grafikon 4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1134544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651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800" dirty="0"/>
              <a:t>Pokrivenost nastavnih sadržaja obveznom literaturom na visokom </a:t>
            </a:r>
            <a:r>
              <a:rPr lang="hr-HR" sz="4800" dirty="0" smtClean="0"/>
              <a:t>učilištu</a:t>
            </a:r>
            <a:endParaRPr lang="hr-HR" sz="4800" dirty="0"/>
          </a:p>
        </p:txBody>
      </p:sp>
      <p:graphicFrame>
        <p:nvGraphicFramePr>
          <p:cNvPr id="4" name="Grafikon 4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3640087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2885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Zadovoljstvo radom stručnih službi na visokom učilištu</a:t>
            </a:r>
            <a:endParaRPr lang="hr-HR" dirty="0"/>
          </a:p>
        </p:txBody>
      </p:sp>
      <p:graphicFrame>
        <p:nvGraphicFramePr>
          <p:cNvPr id="4" name="Grafikon 4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3777776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7912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PRIMJENA POKAZATELJA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837592"/>
            <a:ext cx="10058400" cy="4624754"/>
          </a:xfrm>
        </p:spPr>
        <p:txBody>
          <a:bodyPr/>
          <a:lstStyle/>
          <a:p>
            <a:r>
              <a:rPr lang="hr-HR" sz="2400" dirty="0" smtClean="0"/>
              <a:t>(</a:t>
            </a:r>
            <a:r>
              <a:rPr lang="hr-HR" sz="2400" dirty="0" err="1" smtClean="0"/>
              <a:t>re</a:t>
            </a:r>
            <a:r>
              <a:rPr lang="hr-HR" sz="2400" dirty="0" smtClean="0"/>
              <a:t>)akreditacija</a:t>
            </a:r>
          </a:p>
          <a:p>
            <a:r>
              <a:rPr lang="hr-HR" sz="2400" dirty="0" smtClean="0"/>
              <a:t>unutarnja </a:t>
            </a:r>
            <a:r>
              <a:rPr lang="hr-HR" sz="2400" dirty="0"/>
              <a:t>i </a:t>
            </a:r>
            <a:r>
              <a:rPr lang="hr-HR" sz="2400" dirty="0" smtClean="0"/>
              <a:t>vanjska prosudba kvalitete</a:t>
            </a:r>
          </a:p>
          <a:p>
            <a:r>
              <a:rPr lang="hr-HR" sz="2400" dirty="0" smtClean="0"/>
              <a:t>uspoređivanje </a:t>
            </a:r>
            <a:r>
              <a:rPr lang="hr-HR" sz="2400" dirty="0"/>
              <a:t>(</a:t>
            </a:r>
            <a:r>
              <a:rPr lang="hr-HR" sz="2400" dirty="0" err="1" smtClean="0"/>
              <a:t>benchmarking</a:t>
            </a:r>
            <a:r>
              <a:rPr lang="hr-HR" sz="2400" dirty="0" smtClean="0"/>
              <a:t>) </a:t>
            </a:r>
            <a:r>
              <a:rPr lang="hr-HR" sz="2400" dirty="0"/>
              <a:t>kvalitete </a:t>
            </a:r>
            <a:r>
              <a:rPr lang="hr-HR" sz="2400" dirty="0" smtClean="0"/>
              <a:t>institucija</a:t>
            </a:r>
          </a:p>
          <a:p>
            <a:r>
              <a:rPr lang="hr-HR" sz="2400" dirty="0" smtClean="0"/>
              <a:t>poslovno odlučivanje</a:t>
            </a:r>
          </a:p>
          <a:p>
            <a:r>
              <a:rPr lang="hr-HR" sz="2400" dirty="0"/>
              <a:t>i</a:t>
            </a:r>
            <a:r>
              <a:rPr lang="hr-HR" sz="2400" dirty="0" smtClean="0"/>
              <a:t>zvještavanje</a:t>
            </a:r>
          </a:p>
          <a:p>
            <a:r>
              <a:rPr lang="hr-HR" sz="2400" dirty="0" smtClean="0"/>
              <a:t>programsko planiranje </a:t>
            </a:r>
            <a:r>
              <a:rPr lang="hr-HR" sz="2400" dirty="0"/>
              <a:t>i </a:t>
            </a:r>
            <a:r>
              <a:rPr lang="hr-HR" sz="2400" dirty="0" smtClean="0"/>
              <a:t>financiranje VU-a</a:t>
            </a:r>
          </a:p>
          <a:p>
            <a:r>
              <a:rPr lang="hr-HR" sz="2400" dirty="0" smtClean="0"/>
              <a:t>Značaj</a:t>
            </a:r>
            <a:r>
              <a:rPr lang="hr-HR" sz="2400" dirty="0"/>
              <a:t>, način uporabe i interpretacija pokazatelja u navedenim postupcima se razlikuju, a ovise o ciljevima i zadacima samog postupka kao i nacionalnim ciljevima i vrijednostima visokog obrazovanja.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1091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HVALA NA PAŽNJI!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r-HR" dirty="0" smtClean="0"/>
              <a:t>Za više informacija pogledati </a:t>
            </a:r>
            <a:r>
              <a:rPr lang="hr-HR" dirty="0" smtClean="0">
                <a:hlinkClick r:id="rId2"/>
              </a:rPr>
              <a:t>www.vup.hr </a:t>
            </a:r>
            <a:r>
              <a:rPr lang="hr-HR" dirty="0" smtClean="0"/>
              <a:t>(kvaliteta)</a:t>
            </a:r>
          </a:p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endParaRPr lang="hr-HR" dirty="0" smtClean="0"/>
          </a:p>
          <a:p>
            <a:pPr marL="0" indent="0" algn="ctr">
              <a:buNone/>
            </a:pPr>
            <a:r>
              <a:rPr lang="hr-HR" sz="2800" dirty="0" smtClean="0"/>
              <a:t>PITANJA??</a:t>
            </a:r>
          </a:p>
          <a:p>
            <a:pPr marL="0" indent="0" algn="ctr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9945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Interni </a:t>
            </a:r>
            <a:r>
              <a:rPr lang="hr-HR" dirty="0" smtClean="0"/>
              <a:t>izvještaji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739647"/>
            <a:ext cx="10058400" cy="625484"/>
          </a:xfrm>
        </p:spPr>
        <p:txBody>
          <a:bodyPr>
            <a:normAutofit/>
          </a:bodyPr>
          <a:lstStyle/>
          <a:p>
            <a:r>
              <a:rPr lang="hr-HR" dirty="0"/>
              <a:t>V</a:t>
            </a:r>
            <a:r>
              <a:rPr lang="hr-HR" dirty="0" smtClean="0"/>
              <a:t>ažna </a:t>
            </a:r>
            <a:r>
              <a:rPr lang="hr-HR" dirty="0"/>
              <a:t>informacijska podloga za mjerenje </a:t>
            </a:r>
            <a:r>
              <a:rPr lang="hr-HR" dirty="0" smtClean="0"/>
              <a:t>uspješnosti</a:t>
            </a:r>
          </a:p>
          <a:p>
            <a:endParaRPr lang="hr-H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1617317"/>
              </p:ext>
            </p:extLst>
          </p:nvPr>
        </p:nvGraphicFramePr>
        <p:xfrm>
          <a:off x="1" y="2497015"/>
          <a:ext cx="4404945" cy="43173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06011">
                  <a:extLst>
                    <a:ext uri="{9D8B030D-6E8A-4147-A177-3AD203B41FA5}">
                      <a16:colId xmlns:a16="http://schemas.microsoft.com/office/drawing/2014/main" val="734074190"/>
                    </a:ext>
                  </a:extLst>
                </a:gridCol>
                <a:gridCol w="2398934">
                  <a:extLst>
                    <a:ext uri="{9D8B030D-6E8A-4147-A177-3AD203B41FA5}">
                      <a16:colId xmlns:a16="http://schemas.microsoft.com/office/drawing/2014/main" val="3709939379"/>
                    </a:ext>
                  </a:extLst>
                </a:gridCol>
              </a:tblGrid>
              <a:tr h="2217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050" dirty="0">
                          <a:effectLst/>
                        </a:rPr>
                        <a:t>Struktura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050">
                          <a:effectLst/>
                        </a:rPr>
                        <a:t>Opis</a:t>
                      </a:r>
                      <a:endParaRPr lang="hr-H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61881505"/>
                  </a:ext>
                </a:extLst>
              </a:tr>
              <a:tr h="2217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050">
                          <a:effectLst/>
                        </a:rPr>
                        <a:t>Informacije koje se prikupljaju</a:t>
                      </a:r>
                      <a:endParaRPr lang="hr-H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050">
                          <a:effectLst/>
                        </a:rPr>
                        <a:t>Prolaznost studenata na ispitima</a:t>
                      </a:r>
                      <a:endParaRPr lang="hr-H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00224051"/>
                  </a:ext>
                </a:extLst>
              </a:tr>
              <a:tr h="2217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050" dirty="0">
                          <a:effectLst/>
                        </a:rPr>
                        <a:t>Izvori podataka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050" dirty="0" smtClean="0">
                          <a:effectLst/>
                        </a:rPr>
                        <a:t>ISVU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69403408"/>
                  </a:ext>
                </a:extLst>
              </a:tr>
              <a:tr h="2217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050">
                          <a:effectLst/>
                        </a:rPr>
                        <a:t>Rokovi prikupljanja informacija</a:t>
                      </a:r>
                      <a:endParaRPr lang="hr-H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050">
                          <a:effectLst/>
                        </a:rPr>
                        <a:t>Mjesečno</a:t>
                      </a:r>
                      <a:endParaRPr lang="hr-H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10088977"/>
                  </a:ext>
                </a:extLst>
              </a:tr>
              <a:tr h="4435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050" dirty="0">
                          <a:effectLst/>
                        </a:rPr>
                        <a:t>Osoba odgovorna za prikupljanje informacija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050" dirty="0">
                          <a:effectLst/>
                        </a:rPr>
                        <a:t>ISVU koordinator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18032823"/>
                  </a:ext>
                </a:extLst>
              </a:tr>
              <a:tr h="8870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050" dirty="0">
                          <a:effectLst/>
                        </a:rPr>
                        <a:t>Način prikupljanja/analiziranja informacija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050" dirty="0">
                          <a:effectLst/>
                        </a:rPr>
                        <a:t>Preuzimaju se podaci o svim prijavljenim i položenim ispitima i analizira se prolaznost po kolegiju, nastavniku, studiju i za cijelu ustanovu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22748300"/>
                  </a:ext>
                </a:extLst>
              </a:tr>
              <a:tr h="8870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050">
                          <a:effectLst/>
                        </a:rPr>
                        <a:t>Izvještaji koji se sastavljaju</a:t>
                      </a:r>
                      <a:endParaRPr lang="hr-H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hr-HR" sz="1050" dirty="0">
                          <a:effectLst/>
                        </a:rPr>
                        <a:t>Prolaznost po kolegiju</a:t>
                      </a:r>
                      <a:endParaRPr lang="hr-HR" sz="1200" dirty="0">
                        <a:effectLst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hr-HR" sz="1050" dirty="0">
                          <a:effectLst/>
                        </a:rPr>
                        <a:t>Prolaznost po nastavniku</a:t>
                      </a:r>
                      <a:endParaRPr lang="hr-HR" sz="1200" dirty="0">
                        <a:effectLst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hr-HR" sz="1050" dirty="0">
                          <a:effectLst/>
                        </a:rPr>
                        <a:t>Prolaznost po studiju</a:t>
                      </a:r>
                      <a:endParaRPr lang="hr-HR" sz="1200" dirty="0">
                        <a:effectLst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hr-HR" sz="1050" dirty="0">
                          <a:effectLst/>
                        </a:rPr>
                        <a:t>Prolaznost na razini ustanove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89125486"/>
                  </a:ext>
                </a:extLst>
              </a:tr>
              <a:tr h="4435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050">
                          <a:effectLst/>
                        </a:rPr>
                        <a:t>Osobe odgovorne za sastavljanje izvještaja</a:t>
                      </a:r>
                      <a:endParaRPr lang="hr-H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050" dirty="0">
                          <a:effectLst/>
                        </a:rPr>
                        <a:t>Pročelnici odjela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84082113"/>
                  </a:ext>
                </a:extLst>
              </a:tr>
              <a:tr h="2217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050">
                          <a:effectLst/>
                        </a:rPr>
                        <a:t>Rokovi izvještavanja</a:t>
                      </a:r>
                      <a:endParaRPr lang="hr-H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050" dirty="0">
                          <a:effectLst/>
                        </a:rPr>
                        <a:t>15. ožujka i 15. listopada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27305576"/>
                  </a:ext>
                </a:extLst>
              </a:tr>
              <a:tr h="2217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050">
                          <a:effectLst/>
                        </a:rPr>
                        <a:t>Primatelj izvještaja</a:t>
                      </a:r>
                      <a:endParaRPr lang="hr-H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050" dirty="0">
                          <a:effectLst/>
                        </a:rPr>
                        <a:t>Prodekan za nastavu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7598074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1224526"/>
              </p:ext>
            </p:extLst>
          </p:nvPr>
        </p:nvGraphicFramePr>
        <p:xfrm>
          <a:off x="4404947" y="3086098"/>
          <a:ext cx="7787056" cy="21804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40618">
                  <a:extLst>
                    <a:ext uri="{9D8B030D-6E8A-4147-A177-3AD203B41FA5}">
                      <a16:colId xmlns:a16="http://schemas.microsoft.com/office/drawing/2014/main" val="2102910093"/>
                    </a:ext>
                  </a:extLst>
                </a:gridCol>
                <a:gridCol w="450182">
                  <a:extLst>
                    <a:ext uri="{9D8B030D-6E8A-4147-A177-3AD203B41FA5}">
                      <a16:colId xmlns:a16="http://schemas.microsoft.com/office/drawing/2014/main" val="3862428040"/>
                    </a:ext>
                  </a:extLst>
                </a:gridCol>
                <a:gridCol w="450182">
                  <a:extLst>
                    <a:ext uri="{9D8B030D-6E8A-4147-A177-3AD203B41FA5}">
                      <a16:colId xmlns:a16="http://schemas.microsoft.com/office/drawing/2014/main" val="66878848"/>
                    </a:ext>
                  </a:extLst>
                </a:gridCol>
                <a:gridCol w="450182">
                  <a:extLst>
                    <a:ext uri="{9D8B030D-6E8A-4147-A177-3AD203B41FA5}">
                      <a16:colId xmlns:a16="http://schemas.microsoft.com/office/drawing/2014/main" val="581316700"/>
                    </a:ext>
                  </a:extLst>
                </a:gridCol>
                <a:gridCol w="450182">
                  <a:extLst>
                    <a:ext uri="{9D8B030D-6E8A-4147-A177-3AD203B41FA5}">
                      <a16:colId xmlns:a16="http://schemas.microsoft.com/office/drawing/2014/main" val="1852552722"/>
                    </a:ext>
                  </a:extLst>
                </a:gridCol>
                <a:gridCol w="450182">
                  <a:extLst>
                    <a:ext uri="{9D8B030D-6E8A-4147-A177-3AD203B41FA5}">
                      <a16:colId xmlns:a16="http://schemas.microsoft.com/office/drawing/2014/main" val="2754913828"/>
                    </a:ext>
                  </a:extLst>
                </a:gridCol>
                <a:gridCol w="451741">
                  <a:extLst>
                    <a:ext uri="{9D8B030D-6E8A-4147-A177-3AD203B41FA5}">
                      <a16:colId xmlns:a16="http://schemas.microsoft.com/office/drawing/2014/main" val="821768934"/>
                    </a:ext>
                  </a:extLst>
                </a:gridCol>
                <a:gridCol w="750821">
                  <a:extLst>
                    <a:ext uri="{9D8B030D-6E8A-4147-A177-3AD203B41FA5}">
                      <a16:colId xmlns:a16="http://schemas.microsoft.com/office/drawing/2014/main" val="1294366673"/>
                    </a:ext>
                  </a:extLst>
                </a:gridCol>
                <a:gridCol w="1146483">
                  <a:extLst>
                    <a:ext uri="{9D8B030D-6E8A-4147-A177-3AD203B41FA5}">
                      <a16:colId xmlns:a16="http://schemas.microsoft.com/office/drawing/2014/main" val="3245193112"/>
                    </a:ext>
                  </a:extLst>
                </a:gridCol>
                <a:gridCol w="1146483">
                  <a:extLst>
                    <a:ext uri="{9D8B030D-6E8A-4147-A177-3AD203B41FA5}">
                      <a16:colId xmlns:a16="http://schemas.microsoft.com/office/drawing/2014/main" val="4291583955"/>
                    </a:ext>
                  </a:extLst>
                </a:gridCol>
              </a:tblGrid>
              <a:tr h="773651">
                <a:tc>
                  <a:txBody>
                    <a:bodyPr/>
                    <a:lstStyle/>
                    <a:p>
                      <a:endParaRPr lang="hr-HR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r-HR" sz="1100" dirty="0">
                          <a:effectLst/>
                        </a:rPr>
                        <a:t>Broj studenata koji su dobili ocjenu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r-HR" sz="1100">
                          <a:effectLst/>
                        </a:rPr>
                        <a:t>PROLAZNOST % (svi prijavljeni)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r-HR" sz="1100">
                          <a:effectLst/>
                        </a:rPr>
                        <a:t>PROLAZNOST % (samo oni koji su pristupili)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40603705"/>
                  </a:ext>
                </a:extLst>
              </a:tr>
              <a:tr h="1072410">
                <a:tc>
                  <a:txBody>
                    <a:bodyPr/>
                    <a:lstStyle/>
                    <a:p>
                      <a:endParaRPr lang="hr-HR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r-HR" sz="1100">
                          <a:effectLst/>
                        </a:rPr>
                        <a:t>0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r-HR" sz="1100">
                          <a:effectLst/>
                        </a:rPr>
                        <a:t>1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r-HR" sz="1100">
                          <a:effectLst/>
                        </a:rPr>
                        <a:t>2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r-HR" sz="1100">
                          <a:effectLst/>
                        </a:rPr>
                        <a:t>3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r-HR" sz="1100" dirty="0">
                          <a:effectLst/>
                        </a:rPr>
                        <a:t>4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r-HR" sz="1100" dirty="0">
                          <a:effectLst/>
                        </a:rPr>
                        <a:t>5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r-HR" sz="1100" dirty="0">
                          <a:effectLst/>
                        </a:rPr>
                        <a:t>Ukupno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391656"/>
                  </a:ext>
                </a:extLst>
              </a:tr>
              <a:tr h="3344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r-HR" sz="1100">
                          <a:effectLst/>
                        </a:rPr>
                        <a:t>Naziv studija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hr-HR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hr-HR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hr-HR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hr-HR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hr-HR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hr-HR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hr-HR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hr-HR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888205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567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Omjer </a:t>
            </a:r>
            <a:r>
              <a:rPr lang="hr-HR" dirty="0"/>
              <a:t>nastavnika i studenata na visokom učilištu</a:t>
            </a:r>
            <a:endParaRPr lang="hr-HR" dirty="0"/>
          </a:p>
        </p:txBody>
      </p:sp>
      <p:graphicFrame>
        <p:nvGraphicFramePr>
          <p:cNvPr id="4" name="Grafikon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2611022"/>
              </p:ext>
            </p:extLst>
          </p:nvPr>
        </p:nvGraphicFramePr>
        <p:xfrm>
          <a:off x="1069848" y="2093976"/>
          <a:ext cx="10058400" cy="405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1241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Zadovoljstvo studenata programima na visokom učilištu</a:t>
            </a:r>
          </a:p>
        </p:txBody>
      </p:sp>
      <p:graphicFrame>
        <p:nvGraphicFramePr>
          <p:cNvPr id="4" name="Grafikon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4111459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7186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Uspješnost završetka studija na visokom učilištu</a:t>
            </a:r>
          </a:p>
        </p:txBody>
      </p:sp>
      <p:graphicFrame>
        <p:nvGraphicFramePr>
          <p:cNvPr id="4" name="Grafikon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5653733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8113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Prosječno trajanje studija na visokom učilištu</a:t>
            </a:r>
            <a:endParaRPr lang="hr-HR" dirty="0"/>
          </a:p>
        </p:txBody>
      </p:sp>
      <p:graphicFrame>
        <p:nvGraphicFramePr>
          <p:cNvPr id="4" name="Grafikon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6781651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071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Struktura studenata (studentski mix) na visokom učilištu</a:t>
            </a:r>
          </a:p>
        </p:txBody>
      </p:sp>
      <p:graphicFrame>
        <p:nvGraphicFramePr>
          <p:cNvPr id="4" name="Grafikon 3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3011794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855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Zaposlenost po završetku studija na visokom učilištu</a:t>
            </a:r>
            <a:endParaRPr lang="hr-HR" dirty="0"/>
          </a:p>
        </p:txBody>
      </p:sp>
      <p:graphicFrame>
        <p:nvGraphicFramePr>
          <p:cNvPr id="4" name="Grafikon 3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8800216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1718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87</TotalTime>
  <Words>519</Words>
  <Application>Microsoft Office PowerPoint</Application>
  <PresentationFormat>Widescreen</PresentationFormat>
  <Paragraphs>89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Calibri</vt:lpstr>
      <vt:lpstr>Rockwell</vt:lpstr>
      <vt:lpstr>Rockwell Condensed</vt:lpstr>
      <vt:lpstr>Times New Roman</vt:lpstr>
      <vt:lpstr>Wingdings</vt:lpstr>
      <vt:lpstr>Wood Type</vt:lpstr>
      <vt:lpstr>Pokazatelji uspješnosti u visokom obrazovanju hrvatske – primjer modela</vt:lpstr>
      <vt:lpstr>Pretpostavke za visoko učilište (VU)</vt:lpstr>
      <vt:lpstr>Interni izvještaji</vt:lpstr>
      <vt:lpstr>Omjer nastavnika i studenata na visokom učilištu</vt:lpstr>
      <vt:lpstr>Zadovoljstvo studenata programima na visokom učilištu</vt:lpstr>
      <vt:lpstr>Uspješnost završetka studija na visokom učilištu</vt:lpstr>
      <vt:lpstr>Prosječno trajanje studija na visokom učilištu</vt:lpstr>
      <vt:lpstr>Struktura studenata (studentski mix) na visokom učilištu</vt:lpstr>
      <vt:lpstr>Zaposlenost po završetku studija na visokom učilištu</vt:lpstr>
      <vt:lpstr>Osiguravanje kvalitete studijskih programa (revizija) na visokom učilištu</vt:lpstr>
      <vt:lpstr>Napredovanje u nastavnim i znanstvenim zvanjima na visokom učilištu</vt:lpstr>
      <vt:lpstr>Ostvarene dolazne i odlazne mobilnosti nastavnika na visokom učilištu</vt:lpstr>
      <vt:lpstr>Provedene aktivnosti usavršavanja nastavnika na visokom učilištu</vt:lpstr>
      <vt:lpstr>Broj nagrađenih nastavnika na visokom učilištu</vt:lpstr>
      <vt:lpstr>Broj objavljenih publikacija po nastavniku na visokom učilištu</vt:lpstr>
      <vt:lpstr>Broj projekata po nastavniku na visokom učilištu</vt:lpstr>
      <vt:lpstr>Prihodi od stručnog i znanstveno istraživačkog rada po nastavniku na visokom učilištu</vt:lpstr>
      <vt:lpstr>Broj sklopljenih sporazuma o suradnji na visokom učilištu</vt:lpstr>
      <vt:lpstr>Udio vlastitih prihoda u ukupnim prihodima poslovanja na visokom učilištu</vt:lpstr>
      <vt:lpstr>Troškovi po studentu na visokom učilištu</vt:lpstr>
      <vt:lpstr>Prostor za nastavu po studentu na visokom učilištu</vt:lpstr>
      <vt:lpstr>Pokrivenost nastavnih sadržaja obveznom literaturom na visokom učilištu</vt:lpstr>
      <vt:lpstr>Zadovoljstvo radom stručnih službi na visokom učilištu</vt:lpstr>
      <vt:lpstr>PRIMJENA POKAZATELJA </vt:lpstr>
      <vt:lpstr>HVALA NA PAŽNJI!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Pokazatelji uspješnosti u visokom obrazovanju hrvatske – predstavljanje rezultata empirijskog istraživanja i modela</dc:title>
  <dc:creator>Verica Budimir</dc:creator>
  <cp:lastModifiedBy>Verica Budimir</cp:lastModifiedBy>
  <cp:revision>13</cp:revision>
  <dcterms:created xsi:type="dcterms:W3CDTF">2018-06-12T09:44:04Z</dcterms:created>
  <dcterms:modified xsi:type="dcterms:W3CDTF">2018-06-12T11:11:51Z</dcterms:modified>
</cp:coreProperties>
</file>